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3" r:id="rId1"/>
    <p:sldMasterId id="2147483692" r:id="rId2"/>
  </p:sldMasterIdLst>
  <p:notesMasterIdLst>
    <p:notesMasterId r:id="rId14"/>
  </p:notesMasterIdLst>
  <p:sldIdLst>
    <p:sldId id="258" r:id="rId3"/>
    <p:sldId id="316" r:id="rId4"/>
    <p:sldId id="319" r:id="rId5"/>
    <p:sldId id="326" r:id="rId6"/>
    <p:sldId id="320" r:id="rId7"/>
    <p:sldId id="337" r:id="rId8"/>
    <p:sldId id="336" r:id="rId9"/>
    <p:sldId id="322" r:id="rId10"/>
    <p:sldId id="338" r:id="rId11"/>
    <p:sldId id="323" r:id="rId12"/>
    <p:sldId id="324" r:id="rId1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6F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1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60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99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24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0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1EBFEE-287F-4704-BA19-562E124371D1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249306-97DC-43C1-BAC9-A19CB327F0E5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1D0FE8-6566-436D-BF7B-24746FFDE975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529371-66B6-4CB3-B143-6013C0AFA70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CCA103-E018-412A-A81F-254CC6BBF17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5C796-A2F7-4D57-8C59-E42CF1C0978D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E8C4DB-0842-4230-96C0-F24C3847D8AC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1A872E-1EF4-4D36-BA54-A5F2D018072C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1B0BD1-677C-49FE-B42E-CB3A2C2CB6E4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FF8493-25D1-470D-9A2E-194507DCF9C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8919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9C63EC-D6E7-4711-9F84-0DEFD641F9B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399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A31FC9-C7DF-4F4F-BEDC-04194C117A8E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24C0D-0C2E-41AD-BE07-863C01DEEA0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170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B8B282-67F1-4D66-9E0B-A4DC66FE83A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2177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89E256-3E9E-4C41-ACD9-C20B94D4B4F4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820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53FB39-B406-45B4-AABE-1CE80E65F0C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279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1883-B5D9-4233-83B8-4EF39B5CF9D6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27845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2B1279-6F50-499B-93ED-030FC415BE3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8950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C9F191-83D5-4B06-8DDE-F67C20B7A92C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920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3FDF1-2B3F-4EA0-9722-E822A57591D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32396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BE564C-ADCB-4192-842F-740F50A7B7E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032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240A-AF4A-4E0A-A543-CDBD45AE3F3F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4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501016-24D7-43E3-B4AC-96242C549FF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8BCAA-6D4B-4DC0-B6DF-D8A5B7815D04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5AD52-A400-4129-B361-F62B2DEDF64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98D039-79B6-4540-B761-CEFBB8E9F94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24C4A-AAB2-4123-B0F7-AC8F7A0CBEF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617C0-1B5D-4BAA-B148-FE94908CC03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D7F8FB-C532-441A-8FDA-99BF55138B4D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19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9FABDF-C247-464B-AA24-8A0F01879BF3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898E6-B846-448E-A7DD-7B07FF97393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17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Слайд think-cell" r:id="rId18" imgW="360" imgH="360" progId="TCLayout.ActiveDocument.1">
                  <p:embed/>
                </p:oleObj>
              </mc:Choice>
              <mc:Fallback>
                <p:oleObj name="Слайд think-cell" r:id="rId18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113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666" r:id="rId13"/>
    <p:sldLayoutId id="214748366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4142676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Реформирование специальных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алоговых</a:t>
            </a:r>
            <a:r>
              <a:rPr kumimoji="0" lang="ru-RU" altLang="en-US" sz="4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режимов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Астана,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anose="020B0604020202020204" pitchFamily="34" charset="0"/>
              </a:rPr>
              <a:t>ЗАПРЕТИТЕЛЬНЫЙ СПИСОК ОКЭД В СНР НА ОСНОВЕ </a:t>
            </a:r>
          </a:p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anose="020B0604020202020204" pitchFamily="34" charset="0"/>
              </a:rPr>
              <a:t>УПРОЩЕННОЙ ДЕКЛАРАЦИИ (1/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0" y="709893"/>
            <a:ext cx="5962389" cy="601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деятельность, связанная с оборотом наркотических средств, психотропных веществ и </a:t>
            </a:r>
            <a:r>
              <a:rPr kumimoji="1" lang="ru-RU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прекурсоров</a:t>
            </a: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производство и (или) оптовая реализация подакцизной продукции;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реализация отдельных видов нефтепродуктов - бензина, дизельного топлива и мазута;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по хранению зерна на хлебоприемных пунктах;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проведение лотерей;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в сфере игорного бизнеса;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деятельность, связанная с оборотом радиоактивных материалов;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финансовая, страховая деятельность и посредническая деятельность страхового брокера и страхового агента;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охранная деятельность;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деятельность, связанная с оборотом гражданского и служебного оружия и патронов к нему;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по цифровому </a:t>
            </a:r>
            <a:r>
              <a:rPr kumimoji="1" lang="ru-RU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майнингу</a:t>
            </a: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недропользование (за исключением деятельности по недропользованию, осуществляемой на основании лицензии на старательство);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сбор (заготовка), хранение, переработка и реализация лома и отходов цветных и черных металлов;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в рамках финансового лизинга;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аренда и эксплуатация торгового рынка;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сдача в субаренду торговых объектов, относящихся к торговым рынкам, стационарным торговым объектам категории 1, 2 и 3 в соответствии с законодательством Республики Казахстан о регулировании торговой деятельности, а также находящихся на их территории торговых мест, торговых объектов и объектов общественного питания.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жилых и не жилых зданий;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реализация жилищного фонда;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консультационные и (или) маркетинговые услуги;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в области бухгалтерского учета или аудита;</a:t>
            </a: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kk-KZ" sz="11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в области права, юстиции и правосудия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дорог и автомагистралей;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деятельность грузового железнодорожного транспорта;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железных дорог и метро;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1" lang="kk-KZ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6449602" y="720537"/>
            <a:ext cx="563962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нефтяных и газовых магистральных трубопроводов;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деятельность в области архитектуры для объектов атомной промышленности и атомной энергетики;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строительство мостов и туннелей;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kk-KZ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стационарных торговых объектов категории 1;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деятельность агентств по сбору платежей и кредитных бюро;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оптовая торговля рудами черных и цветных металлов;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оптовая торговля драгоценными металлами;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оптовая торговля сырой нефтью и попутным газом;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деятельность грузового воздушного транспорта, подчиняющего расписанию;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производство продуктов нефтепереработки;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оптовая торговля ломом и отходами черных и цветных металлов;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производство автомобилей, кроме двигателей для автомобилей;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производство электроэнергии прочими электростанциями;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брокерская деятельность по сделкам с ценными бумагами и товарами;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ломбардов;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банковская деятельность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на рынке ценных бумаг.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3525" marR="0" lvl="1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Кроме того не вправе применять режим:</a:t>
            </a:r>
          </a:p>
          <a:p>
            <a:pPr marL="2635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ЮЛ, в которых доля участия других ЮЛ      составляет более 25 процентов;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ЮЛ, у которых учредитель или участник одновременно является учредителем или участником другого ЮЛ, применяющего СНР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ЮЛ, у которых учредитель или участник применяет СНР;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налогоплательщики (ФЛ, ИП), являющиеся учредителями или участниками ЮЛ, применяющего СНР;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структурные подразделения ЮЛ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некоммерческие организации;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участники специальных экономических и индустриальных зон, международного технологического парка «Астана </a:t>
            </a:r>
            <a:r>
              <a:rPr kumimoji="0" lang="ru-RU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Хаб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kk-KZ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Ограничение по вычетом между  взаимосвязанными сторонами;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69412" y="636180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245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883" y="2322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ПО </a:t>
            </a:r>
            <a:r>
              <a:rPr lang="kk-KZ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ДЕЙСТВУЮЩИМ И ПРЕДЛАГАЕМЫМ СТАВКАМ</a:t>
            </a: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18794"/>
              </p:ext>
            </p:extLst>
          </p:nvPr>
        </p:nvGraphicFramePr>
        <p:xfrm>
          <a:off x="49164" y="978356"/>
          <a:ext cx="12082783" cy="5105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495">
                  <a:extLst>
                    <a:ext uri="{9D8B030D-6E8A-4147-A177-3AD203B41FA5}">
                      <a16:colId xmlns:a16="http://schemas.microsoft.com/office/drawing/2014/main" val="1442383604"/>
                    </a:ext>
                  </a:extLst>
                </a:gridCol>
                <a:gridCol w="1201654">
                  <a:extLst>
                    <a:ext uri="{9D8B030D-6E8A-4147-A177-3AD203B41FA5}">
                      <a16:colId xmlns:a16="http://schemas.microsoft.com/office/drawing/2014/main" val="677090320"/>
                    </a:ext>
                  </a:extLst>
                </a:gridCol>
                <a:gridCol w="766366">
                  <a:extLst>
                    <a:ext uri="{9D8B030D-6E8A-4147-A177-3AD203B41FA5}">
                      <a16:colId xmlns:a16="http://schemas.microsoft.com/office/drawing/2014/main" val="3892126857"/>
                    </a:ext>
                  </a:extLst>
                </a:gridCol>
                <a:gridCol w="911120">
                  <a:extLst>
                    <a:ext uri="{9D8B030D-6E8A-4147-A177-3AD203B41FA5}">
                      <a16:colId xmlns:a16="http://schemas.microsoft.com/office/drawing/2014/main" val="3543918213"/>
                    </a:ext>
                  </a:extLst>
                </a:gridCol>
                <a:gridCol w="811074">
                  <a:extLst>
                    <a:ext uri="{9D8B030D-6E8A-4147-A177-3AD203B41FA5}">
                      <a16:colId xmlns:a16="http://schemas.microsoft.com/office/drawing/2014/main" val="927715003"/>
                    </a:ext>
                  </a:extLst>
                </a:gridCol>
                <a:gridCol w="746942">
                  <a:extLst>
                    <a:ext uri="{9D8B030D-6E8A-4147-A177-3AD203B41FA5}">
                      <a16:colId xmlns:a16="http://schemas.microsoft.com/office/drawing/2014/main" val="1064085439"/>
                    </a:ext>
                  </a:extLst>
                </a:gridCol>
                <a:gridCol w="427250">
                  <a:extLst>
                    <a:ext uri="{9D8B030D-6E8A-4147-A177-3AD203B41FA5}">
                      <a16:colId xmlns:a16="http://schemas.microsoft.com/office/drawing/2014/main" val="1141667886"/>
                    </a:ext>
                  </a:extLst>
                </a:gridCol>
                <a:gridCol w="534154">
                  <a:extLst>
                    <a:ext uri="{9D8B030D-6E8A-4147-A177-3AD203B41FA5}">
                      <a16:colId xmlns:a16="http://schemas.microsoft.com/office/drawing/2014/main" val="207749641"/>
                    </a:ext>
                  </a:extLst>
                </a:gridCol>
                <a:gridCol w="516048">
                  <a:extLst>
                    <a:ext uri="{9D8B030D-6E8A-4147-A177-3AD203B41FA5}">
                      <a16:colId xmlns:a16="http://schemas.microsoft.com/office/drawing/2014/main" val="1007786040"/>
                    </a:ext>
                  </a:extLst>
                </a:gridCol>
                <a:gridCol w="597528">
                  <a:extLst>
                    <a:ext uri="{9D8B030D-6E8A-4147-A177-3AD203B41FA5}">
                      <a16:colId xmlns:a16="http://schemas.microsoft.com/office/drawing/2014/main" val="921346712"/>
                    </a:ext>
                  </a:extLst>
                </a:gridCol>
                <a:gridCol w="633743">
                  <a:extLst>
                    <a:ext uri="{9D8B030D-6E8A-4147-A177-3AD203B41FA5}">
                      <a16:colId xmlns:a16="http://schemas.microsoft.com/office/drawing/2014/main" val="645835081"/>
                    </a:ext>
                  </a:extLst>
                </a:gridCol>
                <a:gridCol w="624689">
                  <a:extLst>
                    <a:ext uri="{9D8B030D-6E8A-4147-A177-3AD203B41FA5}">
                      <a16:colId xmlns:a16="http://schemas.microsoft.com/office/drawing/2014/main" val="4257034295"/>
                    </a:ext>
                  </a:extLst>
                </a:gridCol>
                <a:gridCol w="932507">
                  <a:extLst>
                    <a:ext uri="{9D8B030D-6E8A-4147-A177-3AD203B41FA5}">
                      <a16:colId xmlns:a16="http://schemas.microsoft.com/office/drawing/2014/main" val="743036631"/>
                    </a:ext>
                  </a:extLst>
                </a:gridCol>
                <a:gridCol w="796705">
                  <a:extLst>
                    <a:ext uri="{9D8B030D-6E8A-4147-A177-3AD203B41FA5}">
                      <a16:colId xmlns:a16="http://schemas.microsoft.com/office/drawing/2014/main" val="3716026871"/>
                    </a:ext>
                  </a:extLst>
                </a:gridCol>
                <a:gridCol w="868768">
                  <a:extLst>
                    <a:ext uri="{9D8B030D-6E8A-4147-A177-3AD203B41FA5}">
                      <a16:colId xmlns:a16="http://schemas.microsoft.com/office/drawing/2014/main" val="242352874"/>
                    </a:ext>
                  </a:extLst>
                </a:gridCol>
                <a:gridCol w="710740">
                  <a:extLst>
                    <a:ext uri="{9D8B030D-6E8A-4147-A177-3AD203B41FA5}">
                      <a16:colId xmlns:a16="http://schemas.microsoft.com/office/drawing/2014/main" val="2896722201"/>
                    </a:ext>
                  </a:extLst>
                </a:gridCol>
              </a:tblGrid>
              <a:tr h="3850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СНР в новом </a:t>
                      </a:r>
                      <a:r>
                        <a:rPr lang="kk-K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алоговом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кодексе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Действующие СНР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4">
                  <a:txBody>
                    <a:bodyPr/>
                    <a:lstStyle/>
                    <a:p>
                      <a:pPr algn="ctr" fontAlgn="ctr"/>
                      <a:endParaRPr lang="en-US" sz="10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 </a:t>
                      </a:r>
                      <a:b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990432"/>
                  </a:ext>
                </a:extLst>
              </a:tr>
              <a:tr h="475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НП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СГД (2023 г.)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Начислено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Действующая ставка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Средняя ставка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Новая ставка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Начисление по новым ставкам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Потери или/увеличение бюджета, </a:t>
                      </a:r>
                      <a:b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149163"/>
                  </a:ext>
                </a:extLst>
              </a:tr>
              <a:tr h="257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ИПН/КПН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ИПН/ КПН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 </a:t>
                      </a:r>
                    </a:p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ИПН/ КПН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ИПН/ КПН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ИПН/КПН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471263"/>
                  </a:ext>
                </a:extLst>
              </a:tr>
              <a:tr h="3575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СНР для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самозанятых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основе патента (1%)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61 902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135 166 407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1 351 664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-1 351 664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-1 351 664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342785"/>
                  </a:ext>
                </a:extLst>
              </a:tr>
              <a:tr h="5121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использованием специального мобильного приложения (1%)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6 694 948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66 949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-66 949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-66 949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107891"/>
                  </a:ext>
                </a:extLst>
              </a:tr>
              <a:tr h="325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платформенной занятости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06817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СНР для СМБ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основе упрощенной декларации (3%)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1 931 685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15 070 910 234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224 041 348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180 705 669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 (с учетом уменьшения на 50%) и 12% (на ОУР)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758011"/>
                  </a:ext>
                </a:extLst>
              </a:tr>
              <a:tr h="379308">
                <a:tc v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935 449 028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711 407 680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-180 705 669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530 702 011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93988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реализация в адрес ОУР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5 370 241 339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328220"/>
                  </a:ext>
                </a:extLst>
              </a:tr>
              <a:tr h="249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644 428 961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906740"/>
                  </a:ext>
                </a:extLst>
              </a:tr>
              <a:tr h="357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для других (ФЛ и СНР)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9 700 668 896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291 020 067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059099"/>
                  </a:ext>
                </a:extLst>
              </a:tr>
              <a:tr h="408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розничного налога, доход менее 0,5 млрд.(4% и 8%)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16 051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1 000 509 388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36 033 299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 до 4 и 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30 015 282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-6 018 017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-6 018 017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5388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фиксированный вычет, доход менее 0,5 млрд. (10% и 20%)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66 830 391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2 777 046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10, 20%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077620"/>
                  </a:ext>
                </a:extLst>
              </a:tr>
              <a:tr h="487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2 004 912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-772 134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-772 134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98832"/>
                  </a:ext>
                </a:extLst>
              </a:tr>
              <a:tr h="357575">
                <a:tc gridSpan="2">
                  <a:txBody>
                    <a:bodyPr/>
                    <a:lstStyle/>
                    <a:p>
                      <a:pPr algn="ctr" fontAlgn="t"/>
                      <a:endParaRPr lang="ru-RU" sz="10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2 017 578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16 280 111 368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264 270 306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180 705 669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967 469 221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703 198 915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-180 705 669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522 493 246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163307"/>
                  </a:ext>
                </a:extLst>
              </a:tr>
            </a:tbl>
          </a:graphicData>
        </a:graphic>
      </p:graphicFrame>
      <p:sp>
        <p:nvSpPr>
          <p:cNvPr id="6" name="object 5"/>
          <p:cNvSpPr txBox="1"/>
          <p:nvPr/>
        </p:nvSpPr>
        <p:spPr>
          <a:xfrm>
            <a:off x="11349286" y="741362"/>
            <a:ext cx="1311662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39"/>
              </a:lnSpc>
            </a:pPr>
            <a:r>
              <a:rPr lang="ru-RU" sz="1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тенге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1917" y="642877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282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6"/>
            <a:ext cx="12192000" cy="7678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ТЕКУЩИЕ РЕЖИМЫ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5A62DD89-8979-CCA6-ADF5-7E1498218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1365"/>
              </p:ext>
            </p:extLst>
          </p:nvPr>
        </p:nvGraphicFramePr>
        <p:xfrm>
          <a:off x="180228" y="878186"/>
          <a:ext cx="11831544" cy="5658646"/>
        </p:xfrm>
        <a:graphic>
          <a:graphicData uri="http://schemas.openxmlformats.org/drawingml/2006/table">
            <a:tbl>
              <a:tblPr/>
              <a:tblGrid>
                <a:gridCol w="2335794">
                  <a:extLst>
                    <a:ext uri="{9D8B030D-6E8A-4147-A177-3AD203B41FA5}">
                      <a16:colId xmlns:a16="http://schemas.microsoft.com/office/drawing/2014/main" val="3397614102"/>
                    </a:ext>
                  </a:extLst>
                </a:gridCol>
                <a:gridCol w="1674891">
                  <a:extLst>
                    <a:ext uri="{9D8B030D-6E8A-4147-A177-3AD203B41FA5}">
                      <a16:colId xmlns:a16="http://schemas.microsoft.com/office/drawing/2014/main" val="1502881915"/>
                    </a:ext>
                  </a:extLst>
                </a:gridCol>
                <a:gridCol w="1584356">
                  <a:extLst>
                    <a:ext uri="{9D8B030D-6E8A-4147-A177-3AD203B41FA5}">
                      <a16:colId xmlns:a16="http://schemas.microsoft.com/office/drawing/2014/main" val="2383794942"/>
                    </a:ext>
                  </a:extLst>
                </a:gridCol>
                <a:gridCol w="2833735">
                  <a:extLst>
                    <a:ext uri="{9D8B030D-6E8A-4147-A177-3AD203B41FA5}">
                      <a16:colId xmlns:a16="http://schemas.microsoft.com/office/drawing/2014/main" val="1428409228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3488992352"/>
                    </a:ext>
                  </a:extLst>
                </a:gridCol>
                <a:gridCol w="1573967">
                  <a:extLst>
                    <a:ext uri="{9D8B030D-6E8A-4147-A177-3AD203B41FA5}">
                      <a16:colId xmlns:a16="http://schemas.microsoft.com/office/drawing/2014/main" val="1722745658"/>
                    </a:ext>
                  </a:extLst>
                </a:gridCol>
              </a:tblGrid>
              <a:tr h="61181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57200" algn="l" rtl="0" fontAlgn="ctr"/>
                      <a:endParaRPr lang="ru-KZ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Субъект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Объект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Предел </a:t>
                      </a: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по доходу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Численность работников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Ставка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23301"/>
                  </a:ext>
                </a:extLst>
              </a:tr>
              <a:tr h="51706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Патент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3 528 МРП</a:t>
                      </a:r>
                      <a:r>
                        <a:rPr lang="ru-RU" sz="1400" b="0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год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(13 млн. тенге)</a:t>
                      </a: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63703"/>
                  </a:ext>
                </a:extLst>
              </a:tr>
              <a:tr h="42957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Мобильное приложение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3 528 МРП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год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(13 млн. тенге)</a:t>
                      </a: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8525"/>
                  </a:ext>
                </a:extLst>
              </a:tr>
              <a:tr h="64434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Упрощенная декларация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ИП, ТОО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24 038 МРП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полугодие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(88,7 млн. тенге)</a:t>
                      </a: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30 чел.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460155"/>
                  </a:ext>
                </a:extLst>
              </a:tr>
              <a:tr h="61978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Фиксированный вычет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ИП, ТОО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 –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вычет до 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144 184 МРП 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год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(532 млн. тенге)</a:t>
                      </a: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50 чел.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20% - для ЮЛ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 - для ИП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47426"/>
                  </a:ext>
                </a:extLst>
              </a:tr>
              <a:tr h="61978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Розничный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ИП, ТОО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 - ФОТ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600 000 МРП 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год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(2,2 млрд. тенге)</a:t>
                      </a: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200 чел.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4%-2%- В2С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 - В2В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36835"/>
                  </a:ext>
                </a:extLst>
              </a:tr>
              <a:tr h="68500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ЮЛ-СХТП (-70%)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ЮЛ-СХТП, КФХ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Налоги в</a:t>
                      </a:r>
                      <a:r>
                        <a:rPr lang="ru-RU" sz="1400" b="0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общеустановленном режиме – 70%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61818"/>
                  </a:ext>
                </a:extLst>
              </a:tr>
              <a:tr h="14649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ЕЗН</a:t>
                      </a:r>
                      <a:r>
                        <a:rPr lang="ru-RU" sz="14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для КФХ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КФХ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Пределы только по площади земельного участка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886633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69413" y="645241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02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883" y="2322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НЕДОСТАТКИ ДЕЙСТВУЮЩЕГО МЕХАНИЗМА СНР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2134" y="1321806"/>
            <a:ext cx="1106333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>
              <a:lnSpc>
                <a:spcPct val="150000"/>
              </a:lnSpc>
            </a:pPr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indent="-28575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и крупный бизнес имеет скрытые стимулы для перехода в категорию микро и малого бизнеса, чтобы пользоваться СНР путём искусственного дробления компании, что объясняет низкую долю среднего бизнеса в налоговых поступлениях   </a:t>
            </a:r>
          </a:p>
          <a:p>
            <a:pPr marL="166688" algn="just"/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6688" algn="just"/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indent="-28575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СНР искажают конкурентную среду. Добросовестному среднему бизнесу сложнее конкурировать с недобросовестным, который путём дробления компании использует льготный режим налогообложения</a:t>
            </a:r>
          </a:p>
          <a:p>
            <a:pPr marL="166688" algn="just"/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99076" y="641972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89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883" y="2322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ПО НАЛОГОПЛАТЕЛЬЩИКАМ, ПРИМЕНЯЩИМ СНР 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5A62DD89-8979-CCA6-ADF5-7E1498218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344643"/>
              </p:ext>
            </p:extLst>
          </p:nvPr>
        </p:nvGraphicFramePr>
        <p:xfrm>
          <a:off x="305771" y="924026"/>
          <a:ext cx="11569569" cy="5505650"/>
        </p:xfrm>
        <a:graphic>
          <a:graphicData uri="http://schemas.openxmlformats.org/drawingml/2006/table">
            <a:tbl>
              <a:tblPr/>
              <a:tblGrid>
                <a:gridCol w="2723953">
                  <a:extLst>
                    <a:ext uri="{9D8B030D-6E8A-4147-A177-3AD203B41FA5}">
                      <a16:colId xmlns:a16="http://schemas.microsoft.com/office/drawing/2014/main" val="3397614102"/>
                    </a:ext>
                  </a:extLst>
                </a:gridCol>
                <a:gridCol w="1524169">
                  <a:extLst>
                    <a:ext uri="{9D8B030D-6E8A-4147-A177-3AD203B41FA5}">
                      <a16:colId xmlns:a16="http://schemas.microsoft.com/office/drawing/2014/main" val="1502881915"/>
                    </a:ext>
                  </a:extLst>
                </a:gridCol>
                <a:gridCol w="1692998">
                  <a:extLst>
                    <a:ext uri="{9D8B030D-6E8A-4147-A177-3AD203B41FA5}">
                      <a16:colId xmlns:a16="http://schemas.microsoft.com/office/drawing/2014/main" val="537026919"/>
                    </a:ext>
                  </a:extLst>
                </a:gridCol>
                <a:gridCol w="1629624">
                  <a:extLst>
                    <a:ext uri="{9D8B030D-6E8A-4147-A177-3AD203B41FA5}">
                      <a16:colId xmlns:a16="http://schemas.microsoft.com/office/drawing/2014/main" val="3352297387"/>
                    </a:ext>
                  </a:extLst>
                </a:gridCol>
                <a:gridCol w="1502875">
                  <a:extLst>
                    <a:ext uri="{9D8B030D-6E8A-4147-A177-3AD203B41FA5}">
                      <a16:colId xmlns:a16="http://schemas.microsoft.com/office/drawing/2014/main" val="809123538"/>
                    </a:ext>
                  </a:extLst>
                </a:gridCol>
                <a:gridCol w="1438165">
                  <a:extLst>
                    <a:ext uri="{9D8B030D-6E8A-4147-A177-3AD203B41FA5}">
                      <a16:colId xmlns:a16="http://schemas.microsoft.com/office/drawing/2014/main" val="516999224"/>
                    </a:ext>
                  </a:extLst>
                </a:gridCol>
                <a:gridCol w="1057785">
                  <a:extLst>
                    <a:ext uri="{9D8B030D-6E8A-4147-A177-3AD203B41FA5}">
                      <a16:colId xmlns:a16="http://schemas.microsoft.com/office/drawing/2014/main" val="4240458017"/>
                    </a:ext>
                  </a:extLst>
                </a:gridCol>
              </a:tblGrid>
              <a:tr h="58651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57200" algn="l" rtl="0" fontAlgn="ctr"/>
                      <a:endParaRPr lang="ru-KZ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г.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г.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г.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г.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23301"/>
                  </a:ext>
                </a:extLst>
              </a:tr>
              <a:tr h="49568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Патент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346 787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267 738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84 215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63 112</a:t>
                      </a:r>
                      <a:endParaRPr lang="en-US" sz="16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65 770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61 902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63703"/>
                  </a:ext>
                </a:extLst>
              </a:tr>
              <a:tr h="41180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Мобильное приложение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6 102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8525"/>
                  </a:ext>
                </a:extLst>
              </a:tr>
              <a:tr h="61769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Упрощенная декларация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701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177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786 470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657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187 554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482 686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931 685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460155"/>
                  </a:ext>
                </a:extLst>
              </a:tr>
              <a:tr h="57120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Фиксированный вычет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423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1 142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2 073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3 469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47426"/>
                  </a:ext>
                </a:extLst>
              </a:tr>
              <a:tr h="57120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Розничный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1 037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2 151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22 550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36835"/>
                  </a:ext>
                </a:extLst>
              </a:tr>
              <a:tr h="7505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ЮЛ-СХТП (-70%)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8 252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10 309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14 461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14990"/>
                  </a:ext>
                </a:extLst>
              </a:tr>
              <a:tr h="7505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ЕЗН</a:t>
                      </a:r>
                      <a:r>
                        <a:rPr lang="ru-RU" sz="16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для КФХ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152 354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107 079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175 938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179 464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185 286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187 584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61818"/>
                  </a:ext>
                </a:extLst>
              </a:tr>
              <a:tr h="7505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1 206 465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1 167 744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1 257 302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1 441 492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1 749 162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2 227 753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14126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40782" y="642967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0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883" y="2322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ПО ДОХОДАМ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5A62DD89-8979-CCA6-ADF5-7E1498218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422040"/>
              </p:ext>
            </p:extLst>
          </p:nvPr>
        </p:nvGraphicFramePr>
        <p:xfrm>
          <a:off x="344415" y="948677"/>
          <a:ext cx="11514052" cy="5279688"/>
        </p:xfrm>
        <a:graphic>
          <a:graphicData uri="http://schemas.openxmlformats.org/drawingml/2006/table">
            <a:tbl>
              <a:tblPr/>
              <a:tblGrid>
                <a:gridCol w="1436401">
                  <a:extLst>
                    <a:ext uri="{9D8B030D-6E8A-4147-A177-3AD203B41FA5}">
                      <a16:colId xmlns:a16="http://schemas.microsoft.com/office/drawing/2014/main" val="3397614102"/>
                    </a:ext>
                  </a:extLst>
                </a:gridCol>
                <a:gridCol w="3243714">
                  <a:extLst>
                    <a:ext uri="{9D8B030D-6E8A-4147-A177-3AD203B41FA5}">
                      <a16:colId xmlns:a16="http://schemas.microsoft.com/office/drawing/2014/main" val="1502881915"/>
                    </a:ext>
                  </a:extLst>
                </a:gridCol>
                <a:gridCol w="3724977">
                  <a:extLst>
                    <a:ext uri="{9D8B030D-6E8A-4147-A177-3AD203B41FA5}">
                      <a16:colId xmlns:a16="http://schemas.microsoft.com/office/drawing/2014/main" val="537026919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3352297387"/>
                    </a:ext>
                  </a:extLst>
                </a:gridCol>
              </a:tblGrid>
              <a:tr h="612284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57200"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СНР</a:t>
                      </a:r>
                      <a:endParaRPr lang="ru-KZ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Розничный налог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23301"/>
                  </a:ext>
                </a:extLst>
              </a:tr>
              <a:tr h="261905"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2018 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701 177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63703"/>
                  </a:ext>
                </a:extLst>
              </a:tr>
              <a:tr h="261253"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СГД, тыс. 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3 863 870 018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8525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доход, тыс.тенге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5 511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674188"/>
                  </a:ext>
                </a:extLst>
              </a:tr>
              <a:tr h="257242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 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786 470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747904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СГД, тыс. 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4 743 862 756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99617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доход, тыс.тенге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6 032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95091"/>
                  </a:ext>
                </a:extLst>
              </a:tr>
              <a:tr h="257242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 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989 657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173196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СГД, тыс. 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6 828 080 411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933920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доход, тыс.тенге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6 899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152217"/>
                  </a:ext>
                </a:extLst>
              </a:tr>
              <a:tr h="257867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1 187 554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1 037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289636"/>
                  </a:ext>
                </a:extLst>
              </a:tr>
              <a:tr h="257867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СГД, тыс. 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9 611 494 874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190 740 078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98831"/>
                  </a:ext>
                </a:extLst>
              </a:tr>
              <a:tr h="257867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доход, тыс.тенге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8 094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183 935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489772"/>
                  </a:ext>
                </a:extLst>
              </a:tr>
              <a:tr h="257867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1 482 686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2 151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457495"/>
                  </a:ext>
                </a:extLst>
              </a:tr>
              <a:tr h="257867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СГД, тыс. 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12 708 729 557 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102 673 148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299464"/>
                  </a:ext>
                </a:extLst>
              </a:tr>
              <a:tr h="257867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доход, тыс.тенге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8 571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47 733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410118"/>
                  </a:ext>
                </a:extLst>
              </a:tr>
              <a:tr h="257242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1 931 685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n-US" sz="160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051</a:t>
                      </a:r>
                      <a:endParaRPr lang="en-US" sz="160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26662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СГД (только УД)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14 452 468 056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1 000 509 388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487456"/>
                  </a:ext>
                </a:extLst>
              </a:tr>
              <a:tr h="281866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доход, тыс.тенге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482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62 333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73260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80557" y="642560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8708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ГРАДАЦИЯ ПО СУММЕ ДОХОДА СНР РОЗНИЧНОГО НАЛОГА ЗА 2023 ГОД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949339"/>
              </p:ext>
            </p:extLst>
          </p:nvPr>
        </p:nvGraphicFramePr>
        <p:xfrm>
          <a:off x="258556" y="1127603"/>
          <a:ext cx="11664000" cy="5521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000">
                  <a:extLst>
                    <a:ext uri="{9D8B030D-6E8A-4147-A177-3AD203B41FA5}">
                      <a16:colId xmlns:a16="http://schemas.microsoft.com/office/drawing/2014/main" val="38296778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18959589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3358577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89531318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0981666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66313306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005669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91875096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34348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7508529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0401716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38595543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7417178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725797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93317115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6337191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15500128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7490441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53902630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Градация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ФЛ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ЮЛ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Общий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443560"/>
                  </a:ext>
                </a:extLst>
              </a:tr>
              <a:tr h="5013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нараст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нараст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нараст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нараст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нараст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Уд.вес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нараст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762762"/>
                  </a:ext>
                </a:extLst>
              </a:tr>
              <a:tr h="3165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Нулевые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2 399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2 897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328913"/>
                  </a:ext>
                </a:extLst>
              </a:tr>
              <a:tr h="3165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 млн.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63112"/>
                  </a:ext>
                </a:extLst>
              </a:tr>
              <a:tr h="4448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 до 5 млн.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1 846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2 243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074959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 до 10 млн.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33,4%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5 485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1 365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6 850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763919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10 до 20 млн.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18 494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4 342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1 543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22 836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976467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20 до 50 млн.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2 650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88 941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19 919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3 244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108 860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044030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50 до 100 млн.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157 469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43 328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2 823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200 797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136421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100 до 500 млн.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2 274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457 074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202 033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3 204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659 107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935895"/>
                  </a:ext>
                </a:extLst>
              </a:tr>
              <a:tr h="62745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500 млн. до 1 млрд.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123 977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93 013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82,3%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99,4%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216 990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75927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больше 1 млрд.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56 145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78 225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134 370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715915"/>
                  </a:ext>
                </a:extLst>
              </a:tr>
              <a:tr h="3165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Общий итог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12 944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909 584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3 518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442 650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16 462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1 352 235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68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074219" y="844204"/>
            <a:ext cx="12083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i="1" dirty="0">
                <a:latin typeface="Arial" panose="020B0604020202020204" pitchFamily="34" charset="0"/>
                <a:cs typeface="Arial" panose="020B0604020202020204" pitchFamily="34" charset="0"/>
              </a:rPr>
              <a:t>млн. тенге</a:t>
            </a:r>
            <a:endParaRPr lang="en-US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62450" y="646626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287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0470879" y="607251"/>
            <a:ext cx="1311662" cy="2407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39"/>
              </a:lnSpc>
            </a:pPr>
            <a:r>
              <a:rPr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тенге</a:t>
            </a:r>
          </a:p>
        </p:txBody>
      </p:sp>
      <p:sp>
        <p:nvSpPr>
          <p:cNvPr id="48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ПО ПЛАТЕЛЬЩИКАМ СНР НА ОСНОВЕ УПРОЩЕННОЙ ДЕКЛАРАЦИИ</a:t>
            </a:r>
            <a:endParaRPr lang="en-US" sz="2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-3" y="0"/>
            <a:ext cx="12181117" cy="6849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ДЕЯТЕЛЬНОСТИ СНР ПО ВЗАИМОРАСЧЕТАМ С ОУР</a:t>
            </a:r>
            <a:endParaRPr lang="en-US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514318"/>
              </p:ext>
            </p:extLst>
          </p:nvPr>
        </p:nvGraphicFramePr>
        <p:xfrm>
          <a:off x="162962" y="869263"/>
          <a:ext cx="10963749" cy="600051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42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644">
                  <a:extLst>
                    <a:ext uri="{9D8B030D-6E8A-4147-A177-3AD203B41FA5}">
                      <a16:colId xmlns:a16="http://schemas.microsoft.com/office/drawing/2014/main" val="1901863751"/>
                    </a:ext>
                  </a:extLst>
                </a:gridCol>
              </a:tblGrid>
              <a:tr h="3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ОКЭД (подсекция)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Доля с </a:t>
                      </a:r>
                      <a:r>
                        <a:rPr lang="ru-RU" sz="115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нараст</a:t>
                      </a:r>
                      <a:r>
                        <a:rPr lang="ru-RU" sz="11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1401" marR="614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прочих индивидуальных услуг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798 599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Розничная торговля, кроме торговли автомобилями и мотоциклами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614 058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Специализированные строительные работы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567 963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сухопутного и трубопроводного транспорта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554 747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Оптовая торговля, за исключением торговли автомобилями и мотоциклами</a:t>
                      </a:r>
                      <a:endParaRPr lang="ru-RU" sz="115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506 834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Операции с недвижимым имуществом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335 825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Аренда, прокат и лизинг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217 093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зданий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190 281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Образование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107 367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Оптовая и розничная торговля автомобилями и мотоциклами и их ремонт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104 390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архитектуры, инженерных изысканий, технических испытаний и анализа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97 222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Складское хозяйство и вспомогательная транспортная деятельность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92 126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услуг по обеспечению питанием и напитками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88 878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Компьютерное программирование, консультационные и другие сопутствующие услуги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88 090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Рекламная деятельность и исследование конъюнктуры рынка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86 170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прочих видов услуг потребителям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78 674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по обслуживанию зданий и благоустройству территорий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69 800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Ремонт и установка машин и оборудования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66 430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Гражданское строительство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63 128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Растениеводство и животноводство, охота и предоставление услуг в этих областях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54 148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офисного административного и вспомогательного обслуживания, направленная на поддержание коммерческой деятельности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48 845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по обеспечению безопасности и расследованию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45 703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спорта, организации отдыха и развлечений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40 187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Ремонт компьютеров, предметов личного потребления и бытовых товаров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37 136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 готовых металлических изделий, кроме машин и оборудования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33 802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 продуктов питания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29 375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информационного обслуживания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27 946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Прочее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325 424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1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5 370 241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1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5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26235" y="6492875"/>
            <a:ext cx="2743200" cy="365125"/>
          </a:xfrm>
        </p:spPr>
        <p:txBody>
          <a:bodyPr/>
          <a:lstStyle/>
          <a:p>
            <a:fld id="{80F073CC-40D5-4B23-8DF0-9BD0A0C12F2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655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1" y="14609"/>
            <a:ext cx="12181117" cy="6849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ПРЕДЛАГАЕМЫЕ СНР ПО ПРОЕКТУ НАЛОГОВОГО КОДЕКСА (1/1) 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96769"/>
              </p:ext>
            </p:extLst>
          </p:nvPr>
        </p:nvGraphicFramePr>
        <p:xfrm>
          <a:off x="126749" y="819013"/>
          <a:ext cx="12012183" cy="5767044"/>
        </p:xfrm>
        <a:graphic>
          <a:graphicData uri="http://schemas.openxmlformats.org/drawingml/2006/table">
            <a:tbl>
              <a:tblPr/>
              <a:tblGrid>
                <a:gridCol w="1876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8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70608">
                  <a:extLst>
                    <a:ext uri="{9D8B030D-6E8A-4147-A177-3AD203B41FA5}">
                      <a16:colId xmlns:a16="http://schemas.microsoft.com/office/drawing/2014/main" val="1627706776"/>
                    </a:ext>
                  </a:extLst>
                </a:gridCol>
              </a:tblGrid>
              <a:tr h="43416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 по доходу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работников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Ставка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деятельности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6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СНР для самозанятых </a:t>
                      </a:r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(патент, МП, ПЗ)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ФЛ 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b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4 080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МРП в год (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млн. тенге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работников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только </a:t>
                      </a:r>
                      <a:r>
                        <a:rPr lang="ru-RU" sz="1400" b="1" i="0" u="none" strike="noStrike" kern="12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ОПВ,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СО, ОСМС, </a:t>
                      </a:r>
                      <a:r>
                        <a:rPr lang="ru-RU" sz="1400" b="1" i="0" u="sng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 ИПН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деятельности исключительно согласно перечню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27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СНР на основе упрощенной декларации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ИП, ТОО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600 000 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МРП 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год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(2,2 млрд. тенге)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(не ведение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бух.учета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ИП в пределах дохода  до 135 тыс. МРП </a:t>
                      </a:r>
                      <a:b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(500 млн. тенге))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 ограничения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для В2С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(право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маслихатов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на снижение/</a:t>
                      </a: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повышение 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50%)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для производства </a:t>
                      </a:r>
                      <a:endParaRPr lang="ru-RU" sz="1400" b="1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 В2В - </a:t>
                      </a:r>
                      <a:r>
                        <a:rPr lang="kk-KZ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</a:t>
                      </a:r>
                      <a:r>
                        <a:rPr lang="kk-KZ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товарам</a:t>
                      </a:r>
                      <a:r>
                        <a:rPr lang="kk-KZ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работам и услугам, оказанным налогоплательщикам, применяющим ОУР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Запретительный список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(согласно перечню, слайд 2)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Ограничение по вычету между  взаимосвязанными сторонами </a:t>
                      </a: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88657"/>
                  </a:ext>
                </a:extLst>
              </a:tr>
              <a:tr h="171055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СНР для КФХ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КФХ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сохраняются льготы, как есть, только налог платится в виде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ИПН для КФХ с упразднением ЕЗН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0,5% от дохода </a:t>
                      </a:r>
                    </a:p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земельный налог по неэффективно используемым землям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40-кратном размере от базовой ставки</a:t>
                      </a:r>
                    </a:p>
                    <a:p>
                      <a:pPr marL="0" algn="ctr" defTabSz="914400" rtl="0" eaLnBrk="1" fontAlgn="ctr" latinLnBrk="0" hangingPunct="1"/>
                      <a:endParaRPr lang="kk-KZ" sz="1400" b="1" i="0" u="none" strike="noStrike" kern="1200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26235" y="652291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9753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9829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РАЗРЕШЕННЫЕ ВИДЫ ДЕЯТЕЛЬНОСТИ ПО СНР ДЛЯ САМОЗАНЯТЫХ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(1/2)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7841055" y="6377571"/>
            <a:ext cx="4114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204834" y="958315"/>
            <a:ext cx="5664200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штукатурные работы;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столярные и плотницкие работы;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по покрытию полов и облицовке стен;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малярные и стекольные работы;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такси;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грузовые перевозки автомобильным транспортом;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недвижимостью за вознаграждение или на договорной основе;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в области фотографии и видеосъемки;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переводческое (устное и письменное) дело;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сдача в имущественный наем (аренду) жилой недвижимости; 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 образования в сфере культуры;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 в области прочего образования;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вспомогательные образовательные услуги;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в области искусства;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по уходу за детьми;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 компьютеров и периферийного оборудования;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 коммуникационного оборудования;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 предметов личного потребления и бытовых товаров;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 обуви;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парикмахерские услуги;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4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kumimoji="1" lang="kk-KZ" sz="14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6210300" y="958315"/>
            <a:ext cx="5981700" cy="398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21)   дизайнерские услуги;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22)   маникюр и педикюр;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23)   ветеринарные услуги;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24)   услуги по обработке земельных участков;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25)   услуги по ведению домашних хозяйств;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26)   услуги носильщиков на рынках, вокзалах;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27)   услуги по выпечке хлебобулочных и мучных кондитерских 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изделий не длительного хранения в домашних условиях;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28)   курьерская доставка, за исключением услуг по доставке почтовых отправлений;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29)   изготовление и ремонт музыкальных инструментов;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30)   выпас домашних животных;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31)   прочие электромонтажные работы;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32)   монтаж систем водоснабжения, отопления и кондиционирования воздуха.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kumimoji="1" lang="kk-KZ" sz="1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662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2407</TotalTime>
  <Words>2727</Words>
  <Application>Microsoft Office PowerPoint</Application>
  <PresentationFormat>Широкоэкранный</PresentationFormat>
  <Paragraphs>822</Paragraphs>
  <Slides>11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Bookman Old Style</vt:lpstr>
      <vt:lpstr>Calibri</vt:lpstr>
      <vt:lpstr>Calibri Light</vt:lpstr>
      <vt:lpstr>Century Gothic</vt:lpstr>
      <vt:lpstr>Times New Roman</vt:lpstr>
      <vt:lpstr>Wingdings</vt:lpstr>
      <vt:lpstr>Wingdings 3</vt:lpstr>
      <vt:lpstr>Сектор</vt:lpstr>
      <vt:lpstr>Office Theme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User</cp:lastModifiedBy>
  <cp:revision>221</cp:revision>
  <cp:lastPrinted>2024-09-25T13:16:14Z</cp:lastPrinted>
  <dcterms:created xsi:type="dcterms:W3CDTF">2024-05-17T10:30:13Z</dcterms:created>
  <dcterms:modified xsi:type="dcterms:W3CDTF">2024-10-07T01:49:46Z</dcterms:modified>
</cp:coreProperties>
</file>